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57" r:id="rId8"/>
    <p:sldId id="285" r:id="rId9"/>
    <p:sldId id="263" r:id="rId10"/>
    <p:sldId id="264" r:id="rId11"/>
    <p:sldId id="265" r:id="rId12"/>
    <p:sldId id="266" r:id="rId13"/>
    <p:sldId id="267" r:id="rId14"/>
    <p:sldId id="268" r:id="rId15"/>
    <p:sldId id="289" r:id="rId16"/>
    <p:sldId id="272" r:id="rId17"/>
    <p:sldId id="274" r:id="rId18"/>
    <p:sldId id="286" r:id="rId19"/>
    <p:sldId id="287" r:id="rId20"/>
    <p:sldId id="288" r:id="rId21"/>
    <p:sldId id="271" r:id="rId22"/>
    <p:sldId id="278" r:id="rId23"/>
    <p:sldId id="290" r:id="rId24"/>
    <p:sldId id="291" r:id="rId25"/>
    <p:sldId id="279" r:id="rId26"/>
    <p:sldId id="280" r:id="rId27"/>
    <p:sldId id="281" r:id="rId28"/>
    <p:sldId id="282" r:id="rId29"/>
    <p:sldId id="283" r:id="rId30"/>
    <p:sldId id="284" r:id="rId31"/>
    <p:sldId id="273" r:id="rId32"/>
    <p:sldId id="275" r:id="rId33"/>
    <p:sldId id="270" r:id="rId34"/>
    <p:sldId id="276" r:id="rId35"/>
    <p:sldId id="277" r:id="rId36"/>
    <p:sldId id="269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11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A718AF37-5C43-E84B-8C75-B483004B5D7F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C3E91F0-8639-A348-9774-6AA3989C12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jpg"/><Relationship Id="rId3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jpg"/><Relationship Id="rId3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Picture Books 101</a:t>
            </a:r>
            <a:br>
              <a:rPr lang="en-US" b="1" dirty="0" smtClean="0"/>
            </a:br>
            <a:r>
              <a:rPr lang="en-US" sz="3200" b="1" i="1" dirty="0"/>
              <a:t>Think Like a Child. Write Like an </a:t>
            </a:r>
            <a:r>
              <a:rPr lang="en-US" sz="3200" b="1" i="1" dirty="0" smtClean="0"/>
              <a:t>Adult</a:t>
            </a:r>
            <a:endParaRPr lang="en-US" sz="32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SCBWI-SWTX June 25, 2016</a:t>
            </a:r>
          </a:p>
          <a:p>
            <a:r>
              <a:rPr lang="en-US" dirty="0" smtClean="0"/>
              <a:t>Charlotte Sullivan Wild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98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hrough the mess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(Unless you’re one of those PERFECT people</a:t>
            </a:r>
            <a:r>
              <a:rPr lang="is-IS" dirty="0" smtClean="0"/>
              <a:t>…)</a:t>
            </a:r>
            <a:endParaRPr lang="en-US" dirty="0"/>
          </a:p>
        </p:txBody>
      </p:sp>
      <p:pic>
        <p:nvPicPr>
          <p:cNvPr id="6" name="Content Placeholder 6" descr="Research Wallpaper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" b="6696"/>
          <a:stretch>
            <a:fillRect/>
          </a:stretch>
        </p:blipFill>
        <p:spPr>
          <a:xfrm rot="21240000">
            <a:off x="857678" y="632633"/>
            <a:ext cx="5009597" cy="3255264"/>
          </a:xfrm>
        </p:spPr>
      </p:pic>
    </p:spTree>
    <p:extLst>
      <p:ext uri="{BB962C8B-B14F-4D97-AF65-F5344CB8AC3E}">
        <p14:creationId xmlns:p14="http://schemas.microsoft.com/office/powerpoint/2010/main" val="263531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more mess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(this could take awhile)</a:t>
            </a:r>
            <a:endParaRPr lang="en-US" dirty="0"/>
          </a:p>
        </p:txBody>
      </p:sp>
      <p:pic>
        <p:nvPicPr>
          <p:cNvPr id="5" name="Picture Placeholder 4" descr="2015-03-25 17.58.45.jp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17" r="2461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5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747" y="172731"/>
            <a:ext cx="7313613" cy="868362"/>
          </a:xfrm>
        </p:spPr>
        <p:txBody>
          <a:bodyPr/>
          <a:lstStyle/>
          <a:p>
            <a:r>
              <a:rPr lang="en-US" dirty="0" smtClean="0"/>
              <a:t>To this?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 descr="image001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736" y="1041093"/>
            <a:ext cx="5448927" cy="54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3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</p:spPr>
        <p:txBody>
          <a:bodyPr/>
          <a:lstStyle/>
          <a:p>
            <a:r>
              <a:rPr lang="is-IS" dirty="0"/>
              <a:t>B</a:t>
            </a:r>
            <a:r>
              <a:rPr lang="en-US" dirty="0" smtClean="0"/>
              <a:t>y </a:t>
            </a:r>
            <a:r>
              <a:rPr lang="en-US" dirty="0" smtClean="0"/>
              <a:t>finding the heart</a:t>
            </a:r>
            <a:br>
              <a:rPr lang="en-US" dirty="0" smtClean="0"/>
            </a:br>
            <a:r>
              <a:rPr lang="en-US" dirty="0" smtClean="0"/>
              <a:t>of your story</a:t>
            </a:r>
            <a:r>
              <a:rPr lang="en-US" dirty="0"/>
              <a:t>.</a:t>
            </a:r>
          </a:p>
        </p:txBody>
      </p:sp>
      <p:pic>
        <p:nvPicPr>
          <p:cNvPr id="6" name="Content Placeholder 5" descr="77502_10151924540880745_1910683100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" b="960"/>
          <a:stretch>
            <a:fillRect/>
          </a:stretch>
        </p:blipFill>
        <p:spPr>
          <a:xfrm>
            <a:off x="1539875" y="1946820"/>
            <a:ext cx="6118225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5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with </a:t>
            </a:r>
            <a:r>
              <a:rPr lang="en-US" dirty="0" smtClean="0"/>
              <a:t>help!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Lots and lots and lots of help.</a:t>
            </a:r>
            <a:endParaRPr lang="en-US" dirty="0"/>
          </a:p>
        </p:txBody>
      </p:sp>
      <p:pic>
        <p:nvPicPr>
          <p:cNvPr id="9" name="Picture Placeholder 8" descr="PB Salon 2016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" r="67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9701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is writing is writing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6" name="Picture Placeholder 5" descr="apple-bite.jp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" b="1627"/>
          <a:stretch>
            <a:fillRect/>
          </a:stretch>
        </p:blipFill>
        <p:spPr>
          <a:xfrm rot="21420000">
            <a:off x="504813" y="377203"/>
            <a:ext cx="3598455" cy="3334235"/>
          </a:xfrm>
        </p:spPr>
      </p:pic>
      <p:pic>
        <p:nvPicPr>
          <p:cNvPr id="7" name="Picture Placeholder 6" descr="apple-tree close.jpg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b="370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914399" y="5079253"/>
            <a:ext cx="7575059" cy="1310125"/>
          </a:xfrm>
        </p:spPr>
        <p:txBody>
          <a:bodyPr>
            <a:normAutofit fontScale="70000" lnSpcReduction="20000"/>
          </a:bodyPr>
          <a:lstStyle/>
          <a:p>
            <a:r>
              <a:rPr lang="en-US" sz="3000" dirty="0" smtClean="0"/>
              <a:t>	</a:t>
            </a:r>
            <a:r>
              <a:rPr lang="en-US" sz="3600" dirty="0" smtClean="0"/>
              <a:t>No matter the </a:t>
            </a:r>
            <a:r>
              <a:rPr lang="en-US" sz="3600" dirty="0" smtClean="0"/>
              <a:t>project</a:t>
            </a:r>
          </a:p>
          <a:p>
            <a:r>
              <a:rPr lang="en-US" sz="3600" dirty="0" smtClean="0"/>
              <a:t>		—</a:t>
            </a:r>
            <a:r>
              <a:rPr lang="en-US" sz="3600" b="1" dirty="0" smtClean="0"/>
              <a:t>fiction</a:t>
            </a:r>
            <a:r>
              <a:rPr lang="en-US" sz="3600" dirty="0" smtClean="0"/>
              <a:t>, </a:t>
            </a:r>
            <a:r>
              <a:rPr lang="en-US" sz="3600" b="1" dirty="0" smtClean="0"/>
              <a:t>nonfiction</a:t>
            </a:r>
            <a:r>
              <a:rPr lang="en-US" sz="3600" dirty="0" smtClean="0"/>
              <a:t>, </a:t>
            </a:r>
            <a:r>
              <a:rPr lang="en-US" sz="3600" b="1" dirty="0" smtClean="0"/>
              <a:t>concept</a:t>
            </a:r>
            <a:r>
              <a:rPr lang="en-US" sz="3600" dirty="0" smtClean="0"/>
              <a:t> book—</a:t>
            </a:r>
            <a:br>
              <a:rPr lang="en-US" sz="3600" dirty="0" smtClean="0"/>
            </a:br>
            <a:r>
              <a:rPr lang="en-US" sz="3600" dirty="0" smtClean="0"/>
              <a:t>			the process </a:t>
            </a:r>
            <a:r>
              <a:rPr lang="en-US" sz="3600" dirty="0" smtClean="0"/>
              <a:t>is</a:t>
            </a:r>
            <a:r>
              <a:rPr lang="en-US" sz="3600" dirty="0" smtClean="0"/>
              <a:t> </a:t>
            </a:r>
            <a:r>
              <a:rPr lang="en-US" sz="3600" dirty="0" smtClean="0"/>
              <a:t>apples and apples.</a:t>
            </a:r>
            <a:endParaRPr lang="is-IS" sz="3600" dirty="0" smtClean="0"/>
          </a:p>
          <a:p>
            <a:r>
              <a:rPr lang="is-IS" sz="3000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2099856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"/>
            <a:ext cx="7313613" cy="887511"/>
          </a:xfrm>
        </p:spPr>
        <p:txBody>
          <a:bodyPr/>
          <a:lstStyle/>
          <a:p>
            <a:r>
              <a:rPr lang="en-US" dirty="0" smtClean="0"/>
              <a:t>It begins with a </a:t>
            </a:r>
            <a:r>
              <a:rPr lang="en-US" dirty="0" smtClean="0"/>
              <a:t>mess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5" name="Picture 4" descr="APPLE Orig list 201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68" y="887512"/>
            <a:ext cx="8486357" cy="59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47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4" y="4069804"/>
            <a:ext cx="5858577" cy="1347322"/>
          </a:xfrm>
        </p:spPr>
        <p:txBody>
          <a:bodyPr/>
          <a:lstStyle/>
          <a:p>
            <a:r>
              <a:rPr lang="en-US" sz="5400" dirty="0" smtClean="0"/>
              <a:t>  What is it?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3200" dirty="0" smtClean="0"/>
              <a:t>Search </a:t>
            </a:r>
            <a:r>
              <a:rPr lang="en-US" sz="3200" dirty="0" smtClean="0"/>
              <a:t>for your</a:t>
            </a:r>
            <a:r>
              <a:rPr lang="is-IS" sz="3200" dirty="0" smtClean="0"/>
              <a:t>…</a:t>
            </a:r>
            <a:endParaRPr lang="en-US" sz="3200" dirty="0"/>
          </a:p>
        </p:txBody>
      </p:sp>
      <p:pic>
        <p:nvPicPr>
          <p:cNvPr id="5" name="Picture Placeholder 4" descr="APPLE First Draft 2015 image.jpg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5" b="5255"/>
          <a:stretch>
            <a:fillRect/>
          </a:stretch>
        </p:blipFill>
        <p:spPr>
          <a:xfrm rot="21240000">
            <a:off x="857676" y="561633"/>
            <a:ext cx="5009597" cy="325526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417126"/>
            <a:ext cx="5532958" cy="1427366"/>
          </a:xfrm>
        </p:spPr>
        <p:txBody>
          <a:bodyPr>
            <a:norm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400" b="1" dirty="0" smtClean="0"/>
              <a:t>Character  </a:t>
            </a:r>
            <a:r>
              <a:rPr lang="en-US" sz="2400" dirty="0" smtClean="0"/>
              <a:t>(</a:t>
            </a:r>
            <a:r>
              <a:rPr lang="en-US" sz="2400" dirty="0"/>
              <a:t>Fiction)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b="1" dirty="0" smtClean="0"/>
              <a:t>Heartbeat </a:t>
            </a:r>
            <a:r>
              <a:rPr lang="en-US" sz="2400" b="1" dirty="0"/>
              <a:t>in the Facts </a:t>
            </a:r>
            <a:r>
              <a:rPr lang="en-US" sz="2400" b="1" dirty="0" smtClean="0"/>
              <a:t> </a:t>
            </a:r>
            <a:r>
              <a:rPr lang="en-US" sz="2400" dirty="0"/>
              <a:t>(Nonfiction)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b="1" dirty="0" smtClean="0"/>
              <a:t>Concept</a:t>
            </a:r>
            <a:r>
              <a:rPr lang="en-US" sz="2400" dirty="0" smtClean="0"/>
              <a:t>   </a:t>
            </a:r>
            <a:r>
              <a:rPr lang="en-US" sz="2400" dirty="0"/>
              <a:t>(Concept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82102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ONE THING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…this is about.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95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detail, every scene, every line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Supports that ONE THING.</a:t>
            </a:r>
          </a:p>
          <a:p>
            <a:r>
              <a:rPr lang="en-US" dirty="0" smtClean="0"/>
              <a:t>Check.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6" name="Content Placeholder 5" descr="77502_10151924540880745_1910683100_o.jp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" b="960"/>
          <a:stretch>
            <a:fillRect/>
          </a:stretch>
        </p:blipFill>
        <p:spPr>
          <a:xfrm>
            <a:off x="2333201" y="357713"/>
            <a:ext cx="4667140" cy="34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5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696" y="3781844"/>
            <a:ext cx="7772400" cy="1362075"/>
          </a:xfrm>
        </p:spPr>
        <p:txBody>
          <a:bodyPr/>
          <a:lstStyle/>
          <a:p>
            <a:r>
              <a:rPr lang="en-US" dirty="0" smtClean="0"/>
              <a:t>Why picture books?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44696" y="5261730"/>
            <a:ext cx="7772400" cy="1122253"/>
          </a:xfrm>
        </p:spPr>
        <p:txBody>
          <a:bodyPr/>
          <a:lstStyle/>
          <a:p>
            <a:r>
              <a:rPr lang="en-US" dirty="0" smtClean="0"/>
              <a:t>(Everyone thinks they can write one…</a:t>
            </a:r>
          </a:p>
          <a:p>
            <a:r>
              <a:rPr lang="en-US" dirty="0" smtClean="0"/>
              <a:t> maybe this weekend…)</a:t>
            </a:r>
            <a:endParaRPr lang="en-US" dirty="0"/>
          </a:p>
        </p:txBody>
      </p:sp>
      <p:pic>
        <p:nvPicPr>
          <p:cNvPr id="2" name="Picture 1" descr="386102_289133161117400_1702097872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96" y="406564"/>
            <a:ext cx="5174352" cy="38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167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beginnings/ endings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419601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10400" dirty="0" smtClean="0">
                <a:solidFill>
                  <a:srgbClr val="008000"/>
                </a:solidFill>
                <a:latin typeface="Apple Chancery"/>
                <a:cs typeface="Apple Chancery"/>
              </a:rPr>
              <a:t>O</a:t>
            </a:r>
            <a:r>
              <a:rPr lang="en-US" sz="8800" dirty="0" smtClean="0">
                <a:solidFill>
                  <a:srgbClr val="008000"/>
                </a:solidFill>
                <a:latin typeface="Apple Chancery"/>
                <a:cs typeface="Apple Chancery"/>
              </a:rPr>
              <a:t>nce upon a time</a:t>
            </a:r>
            <a:r>
              <a:rPr lang="is-IS" sz="8800" dirty="0" smtClean="0">
                <a:solidFill>
                  <a:srgbClr val="008000"/>
                </a:solidFill>
                <a:latin typeface="Apple Chancery"/>
                <a:cs typeface="Apple Chancery"/>
              </a:rPr>
              <a:t>…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8"/>
            <a:ext cx="4276170" cy="4419601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ONE THING clear in both?</a:t>
            </a:r>
            <a:br>
              <a:rPr lang="en-US" b="1" dirty="0" smtClean="0">
                <a:solidFill>
                  <a:srgbClr val="008000"/>
                </a:solidFill>
              </a:rPr>
            </a:br>
            <a:endParaRPr lang="en-US" b="1" dirty="0" smtClean="0">
              <a:solidFill>
                <a:srgbClr val="008000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((HEART/ CONCEPT</a:t>
            </a:r>
            <a:r>
              <a:rPr lang="en-US" dirty="0" smtClean="0"/>
              <a:t> in line #1?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haracter/ concept </a:t>
            </a:r>
            <a:r>
              <a:rPr lang="en-US" dirty="0" smtClean="0">
                <a:solidFill>
                  <a:srgbClr val="008000"/>
                </a:solidFill>
              </a:rPr>
              <a:t>INVITING?</a:t>
            </a:r>
            <a:br>
              <a:rPr lang="en-US" dirty="0" smtClean="0">
                <a:solidFill>
                  <a:srgbClr val="008000"/>
                </a:solidFill>
              </a:rPr>
            </a:b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orld/ genre </a:t>
            </a:r>
            <a:r>
              <a:rPr lang="en-US" dirty="0" smtClean="0">
                <a:solidFill>
                  <a:srgbClr val="008000"/>
                </a:solidFill>
              </a:rPr>
              <a:t>CLEAR</a:t>
            </a:r>
            <a:r>
              <a:rPr lang="en-US" dirty="0" smtClean="0"/>
              <a:t>?))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rgbClr val="008000"/>
                </a:solidFill>
              </a:rPr>
              <a:t>ENDING relate to the BEGINNING?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4302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3613" cy="947321"/>
          </a:xfrm>
        </p:spPr>
        <p:txBody>
          <a:bodyPr/>
          <a:lstStyle/>
          <a:p>
            <a:r>
              <a:rPr lang="en-US" dirty="0" smtClean="0"/>
              <a:t>Tricks for </a:t>
            </a:r>
            <a:r>
              <a:rPr lang="en-US" dirty="0" err="1" smtClean="0"/>
              <a:t>SEEing</a:t>
            </a:r>
            <a:endParaRPr lang="en-US" dirty="0"/>
          </a:p>
        </p:txBody>
      </p:sp>
      <p:pic>
        <p:nvPicPr>
          <p:cNvPr id="3" name="Picture 2" descr="Drafts, Dummies, PB Maps ellipt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57" y="1573157"/>
            <a:ext cx="4228516" cy="3400325"/>
          </a:xfrm>
          <a:prstGeom prst="rect">
            <a:avLst/>
          </a:prstGeom>
        </p:spPr>
      </p:pic>
      <p:pic>
        <p:nvPicPr>
          <p:cNvPr id="4" name="Picture 3" descr="2015-03-25 18.06.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438" y="947321"/>
            <a:ext cx="2660562" cy="1995421"/>
          </a:xfrm>
          <a:prstGeom prst="rect">
            <a:avLst/>
          </a:prstGeom>
        </p:spPr>
      </p:pic>
      <p:pic>
        <p:nvPicPr>
          <p:cNvPr id="5" name="Picture 4" descr="20160412_181034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" r="16004"/>
          <a:stretch/>
        </p:blipFill>
        <p:spPr>
          <a:xfrm>
            <a:off x="0" y="4373802"/>
            <a:ext cx="3686663" cy="2484198"/>
          </a:xfrm>
          <a:prstGeom prst="rect">
            <a:avLst/>
          </a:prstGeom>
        </p:spPr>
      </p:pic>
      <p:pic>
        <p:nvPicPr>
          <p:cNvPr id="6" name="Picture 5" descr="20160506_152242_HDR-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55"/>
            <a:ext cx="1762999" cy="2336726"/>
          </a:xfrm>
          <a:prstGeom prst="rect">
            <a:avLst/>
          </a:prstGeom>
        </p:spPr>
      </p:pic>
      <p:pic>
        <p:nvPicPr>
          <p:cNvPr id="7" name="Picture 6" descr="20160506_102559-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68" y="3124455"/>
            <a:ext cx="2543532" cy="3415320"/>
          </a:xfrm>
          <a:prstGeom prst="rect">
            <a:avLst/>
          </a:prstGeom>
        </p:spPr>
      </p:pic>
      <p:pic>
        <p:nvPicPr>
          <p:cNvPr id="8" name="Picture 7" descr="20160506_111824-2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994" y="4973482"/>
            <a:ext cx="2464701" cy="1566293"/>
          </a:xfrm>
          <a:prstGeom prst="rect">
            <a:avLst/>
          </a:prstGeom>
        </p:spPr>
      </p:pic>
      <p:pic>
        <p:nvPicPr>
          <p:cNvPr id="9" name="Picture 8" descr="20160506_152118_HDR-2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51" y="1573157"/>
            <a:ext cx="1849295" cy="235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5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ways to SEE your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5516" y="1735138"/>
            <a:ext cx="4091997" cy="489610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4"/>
            </a:pPr>
            <a:r>
              <a:rPr lang="en-US" sz="2800" b="1" dirty="0" smtClean="0"/>
              <a:t>Feedback!</a:t>
            </a:r>
            <a:br>
              <a:rPr lang="en-US" sz="2800" b="1" dirty="0" smtClean="0"/>
            </a:br>
            <a:endParaRPr lang="en-US" b="1" dirty="0"/>
          </a:p>
          <a:p>
            <a:pPr lvl="1">
              <a:buFont typeface="Arial"/>
              <a:buChar char="•"/>
            </a:pPr>
            <a:r>
              <a:rPr lang="en-US" sz="2400" dirty="0" smtClean="0"/>
              <a:t>Open mind v. vision</a:t>
            </a:r>
            <a:br>
              <a:rPr lang="en-US" sz="2400" dirty="0" smtClean="0"/>
            </a:br>
            <a:endParaRPr lang="en-US" sz="2400" dirty="0" smtClean="0"/>
          </a:p>
          <a:p>
            <a:pPr lvl="1">
              <a:buFont typeface="Arial"/>
              <a:buChar char="•"/>
            </a:pPr>
            <a:r>
              <a:rPr lang="en-US" sz="2400" b="1" dirty="0" smtClean="0"/>
              <a:t>If readers “don’t get it,”</a:t>
            </a:r>
            <a:endParaRPr lang="is-IS" sz="2400" b="1" dirty="0"/>
          </a:p>
          <a:p>
            <a:pPr lvl="2">
              <a:buFont typeface="Arial"/>
              <a:buChar char="•"/>
            </a:pPr>
            <a:r>
              <a:rPr lang="en-US" sz="2400" dirty="0" smtClean="0"/>
              <a:t>Is vision on the page?</a:t>
            </a:r>
          </a:p>
          <a:p>
            <a:pPr lvl="2">
              <a:buFont typeface="Arial"/>
              <a:buChar char="•"/>
            </a:pPr>
            <a:r>
              <a:rPr lang="is-IS" sz="2400" dirty="0"/>
              <a:t>A</a:t>
            </a:r>
            <a:r>
              <a:rPr lang="is-IS" sz="2400" dirty="0" smtClean="0"/>
              <a:t>re comments RE expectations or execution?</a:t>
            </a:r>
            <a:br>
              <a:rPr lang="is-IS" sz="2400" dirty="0" smtClean="0"/>
            </a:br>
            <a:endParaRPr lang="is-IS" sz="2400" dirty="0" smtClean="0"/>
          </a:p>
          <a:p>
            <a:pPr lvl="2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7513" y="1735138"/>
            <a:ext cx="3918788" cy="405606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5"/>
            </a:pPr>
            <a:r>
              <a:rPr lang="en-US" sz="2800" b="1" dirty="0" smtClean="0"/>
              <a:t>Use Your Own Tricks</a:t>
            </a:r>
            <a:br>
              <a:rPr lang="en-US" sz="2800" b="1" dirty="0" smtClean="0"/>
            </a:br>
            <a:endParaRPr lang="en-US" sz="2800" b="1" dirty="0" smtClean="0"/>
          </a:p>
          <a:p>
            <a:pPr lvl="1">
              <a:buFont typeface="Arial"/>
              <a:buChar char="•"/>
            </a:pPr>
            <a:r>
              <a:rPr lang="en-US" sz="2400" dirty="0" smtClean="0"/>
              <a:t>Outlines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Dummies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Charts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Labels on </a:t>
            </a:r>
            <a:r>
              <a:rPr lang="en-US" sz="2400" dirty="0" err="1" smtClean="0"/>
              <a:t>mss</a:t>
            </a:r>
            <a:endParaRPr lang="en-US" sz="2400" dirty="0" smtClean="0"/>
          </a:p>
          <a:p>
            <a:pPr lvl="1">
              <a:buFont typeface="Arial"/>
              <a:buChar char="•"/>
            </a:pPr>
            <a:r>
              <a:rPr lang="en-US" sz="2400" dirty="0" smtClean="0"/>
              <a:t>Rainbow highlighters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4901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L. K. Hanson</a:t>
            </a:r>
          </a:p>
          <a:p>
            <a:r>
              <a:rPr lang="en-US" i="1" dirty="0" err="1" smtClean="0"/>
              <a:t>StarTribune</a:t>
            </a:r>
            <a:r>
              <a:rPr lang="en-US" dirty="0" smtClean="0"/>
              <a:t> May 4, </a:t>
            </a:r>
            <a:r>
              <a:rPr lang="en-US" dirty="0" smtClean="0"/>
              <a:t>2009</a:t>
            </a:r>
            <a:endParaRPr lang="en-US" i="1" dirty="0"/>
          </a:p>
        </p:txBody>
      </p:sp>
      <p:pic>
        <p:nvPicPr>
          <p:cNvPr id="6" name="Content Placeholder 5" descr="20160507_080416-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 b="740"/>
          <a:stretch>
            <a:fillRect/>
          </a:stretch>
        </p:blipFill>
        <p:spPr>
          <a:xfrm>
            <a:off x="3629025" y="569858"/>
            <a:ext cx="4603750" cy="56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9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Story?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7"/>
            <a:ext cx="7313613" cy="4283551"/>
          </a:xfrm>
        </p:spPr>
        <p:txBody>
          <a:bodyPr/>
          <a:lstStyle/>
          <a:p>
            <a:r>
              <a:rPr lang="en-US" dirty="0"/>
              <a:t>Who is my </a:t>
            </a:r>
            <a:r>
              <a:rPr lang="en-US" b="1" dirty="0"/>
              <a:t>character</a:t>
            </a:r>
            <a:r>
              <a:rPr lang="en-US" dirty="0"/>
              <a:t>?</a:t>
            </a:r>
          </a:p>
          <a:p>
            <a:r>
              <a:rPr lang="en-US" dirty="0"/>
              <a:t>What’s the </a:t>
            </a:r>
            <a:r>
              <a:rPr lang="en-US" b="1" dirty="0" smtClean="0"/>
              <a:t>desire</a:t>
            </a:r>
            <a:r>
              <a:rPr lang="en-US" dirty="0"/>
              <a:t>?</a:t>
            </a:r>
          </a:p>
          <a:p>
            <a:r>
              <a:rPr lang="en-US" dirty="0"/>
              <a:t>What’s the </a:t>
            </a:r>
            <a:r>
              <a:rPr lang="en-US" b="1" dirty="0"/>
              <a:t>problem</a:t>
            </a:r>
            <a:r>
              <a:rPr lang="en-US" dirty="0"/>
              <a:t>?</a:t>
            </a:r>
          </a:p>
          <a:p>
            <a:r>
              <a:rPr lang="en-US" dirty="0"/>
              <a:t>What’s the </a:t>
            </a:r>
            <a:r>
              <a:rPr lang="en-US" b="1" dirty="0"/>
              <a:t>struggle</a:t>
            </a:r>
            <a:r>
              <a:rPr lang="en-US" dirty="0"/>
              <a:t>?</a:t>
            </a:r>
          </a:p>
          <a:p>
            <a:r>
              <a:rPr lang="en-US" dirty="0"/>
              <a:t>What does the character </a:t>
            </a:r>
            <a:r>
              <a:rPr lang="en-US" b="1" dirty="0"/>
              <a:t>do</a:t>
            </a:r>
            <a:r>
              <a:rPr lang="en-US" dirty="0"/>
              <a:t>?</a:t>
            </a:r>
          </a:p>
          <a:p>
            <a:r>
              <a:rPr lang="en-US" dirty="0"/>
              <a:t>How does the </a:t>
            </a:r>
            <a:r>
              <a:rPr lang="en-US" b="1" dirty="0"/>
              <a:t>ending</a:t>
            </a:r>
            <a:r>
              <a:rPr lang="en-US" dirty="0"/>
              <a:t> reflect the </a:t>
            </a:r>
            <a:r>
              <a:rPr lang="en-US" b="1" dirty="0" smtClean="0"/>
              <a:t>character </a:t>
            </a:r>
            <a:br>
              <a:rPr lang="en-US" b="1" dirty="0" smtClean="0"/>
            </a:br>
            <a:r>
              <a:rPr lang="en-US" dirty="0" smtClean="0"/>
              <a:t>AND the</a:t>
            </a:r>
            <a:r>
              <a:rPr lang="en-US" b="1" dirty="0" smtClean="0"/>
              <a:t> heart </a:t>
            </a:r>
            <a:r>
              <a:rPr lang="en-US" dirty="0" smtClean="0"/>
              <a:t>of the story?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1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Nonfiction?</a:t>
            </a:r>
            <a:br>
              <a:rPr lang="en-US" dirty="0" smtClean="0"/>
            </a:br>
            <a:r>
              <a:rPr lang="en-US" dirty="0" smtClean="0"/>
              <a:t>Let </a:t>
            </a:r>
            <a:r>
              <a:rPr lang="en-US" dirty="0" smtClean="0"/>
              <a:t>the treasure hunt begin!</a:t>
            </a:r>
            <a:endParaRPr lang="en-US" dirty="0"/>
          </a:p>
        </p:txBody>
      </p:sp>
      <p:pic>
        <p:nvPicPr>
          <p:cNvPr id="8" name="Content Placeholder 7" descr="2014-01-02 19.48.08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5" r="17035"/>
          <a:stretch>
            <a:fillRect/>
          </a:stretch>
        </p:blipFill>
        <p:spPr>
          <a:xfrm>
            <a:off x="914400" y="2030855"/>
            <a:ext cx="3566160" cy="4056062"/>
          </a:xfrm>
        </p:spPr>
      </p:pic>
      <p:pic>
        <p:nvPicPr>
          <p:cNvPr id="14" name="Content Placeholder 13" descr="Research Wallpaper.jpg"/>
          <p:cNvPicPr>
            <a:picLocks noGrp="1" noChangeAspect="1"/>
          </p:cNvPicPr>
          <p:nvPr>
            <p:ph sz="half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4" b="14084"/>
          <a:stretch>
            <a:fillRect/>
          </a:stretch>
        </p:blipFill>
        <p:spPr>
          <a:xfrm>
            <a:off x="4645152" y="2030855"/>
            <a:ext cx="3566160" cy="1920240"/>
          </a:xfrm>
        </p:spPr>
      </p:pic>
      <p:pic>
        <p:nvPicPr>
          <p:cNvPr id="16" name="Content Placeholder 15" descr="2015-03-25 18.07.09.jpg"/>
          <p:cNvPicPr>
            <a:picLocks noGrp="1" noChangeAspect="1"/>
          </p:cNvPicPr>
          <p:nvPr>
            <p:ph sz="half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84" b="14084"/>
          <a:stretch>
            <a:fillRect/>
          </a:stretch>
        </p:blipFill>
        <p:spPr>
          <a:xfrm>
            <a:off x="4661853" y="4166677"/>
            <a:ext cx="3566160" cy="1920240"/>
          </a:xfrm>
        </p:spPr>
      </p:pic>
    </p:spTree>
    <p:extLst>
      <p:ext uri="{BB962C8B-B14F-4D97-AF65-F5344CB8AC3E}">
        <p14:creationId xmlns:p14="http://schemas.microsoft.com/office/powerpoint/2010/main" val="3442329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much! Now what?</a:t>
            </a:r>
            <a:endParaRPr lang="en-US" dirty="0"/>
          </a:p>
        </p:txBody>
      </p:sp>
      <p:pic>
        <p:nvPicPr>
          <p:cNvPr id="8" name="Content Placeholder 7" descr="2015-03-25 18.12.3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27" b="130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40130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“Biography is hell.” </a:t>
            </a:r>
            <a:br>
              <a:rPr lang="en-US" dirty="0" smtClean="0"/>
            </a:br>
            <a:r>
              <a:rPr lang="en-US" dirty="0" smtClean="0"/>
              <a:t>Carl Sandburg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7"/>
            <a:ext cx="7313613" cy="4790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Scroll</a:t>
            </a:r>
          </a:p>
          <a:p>
            <a:pPr marL="0" indent="0">
              <a:buNone/>
            </a:pPr>
            <a:r>
              <a:rPr lang="en-US" i="1" dirty="0" smtClean="0"/>
              <a:t>…this is memory—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 smtClean="0"/>
              <a:t>sometimes slurred and blurred—</a:t>
            </a:r>
            <a:br>
              <a:rPr lang="en-US" i="1" dirty="0" smtClean="0"/>
            </a:br>
            <a:r>
              <a:rPr lang="en-US" i="1" dirty="0" smtClean="0"/>
              <a:t>…sometimes wrecking the images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 smtClean="0"/>
              <a:t>and proceeding again to reconstruct</a:t>
            </a:r>
            <a:br>
              <a:rPr lang="en-US" i="1" dirty="0" smtClean="0"/>
            </a:br>
            <a:r>
              <a:rPr lang="en-US" i="1" dirty="0" smtClean="0"/>
              <a:t>what happened and how,</a:t>
            </a:r>
            <a:br>
              <a:rPr lang="en-US" i="1" dirty="0" smtClean="0"/>
            </a:br>
            <a:r>
              <a:rPr lang="en-US" i="1" dirty="0" smtClean="0"/>
              <a:t>the many little involved answers</a:t>
            </a:r>
            <a:br>
              <a:rPr lang="en-US" i="1" dirty="0" smtClean="0"/>
            </a:br>
            <a:r>
              <a:rPr lang="en-US" i="1" dirty="0" smtClean="0"/>
              <a:t>to who? what? when? where?</a:t>
            </a:r>
            <a:br>
              <a:rPr lang="en-US" i="1" dirty="0" smtClean="0"/>
            </a:br>
            <a:r>
              <a:rPr lang="en-US" i="1" dirty="0" smtClean="0"/>
              <a:t>and more involved than any</a:t>
            </a:r>
            <a:br>
              <a:rPr lang="en-US" i="1" dirty="0" smtClean="0"/>
            </a:br>
            <a:r>
              <a:rPr lang="en-US" i="1" dirty="0" smtClean="0"/>
              <a:t>       how? how?</a:t>
            </a:r>
            <a:br>
              <a:rPr lang="en-US" i="1" dirty="0" smtClean="0"/>
            </a:br>
            <a:r>
              <a:rPr lang="en-US" i="1" dirty="0" smtClean="0"/>
              <a:t>		~Carl Sandburg</a:t>
            </a:r>
          </a:p>
        </p:txBody>
      </p:sp>
      <p:pic>
        <p:nvPicPr>
          <p:cNvPr id="4" name="Picture 3" descr="SandburgTyping_By_WCMuttBurton_t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948" y="2243137"/>
            <a:ext cx="3920051" cy="32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59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behind the facts…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7"/>
            <a:ext cx="7313613" cy="5122863"/>
          </a:xfrm>
        </p:spPr>
        <p:txBody>
          <a:bodyPr>
            <a:normAutofit/>
          </a:bodyPr>
          <a:lstStyle/>
          <a:p>
            <a:r>
              <a:rPr lang="en-US" dirty="0" smtClean="0"/>
              <a:t>Work like a </a:t>
            </a:r>
            <a:r>
              <a:rPr lang="en-US" b="1" dirty="0" smtClean="0">
                <a:solidFill>
                  <a:srgbClr val="000090"/>
                </a:solidFill>
              </a:rPr>
              <a:t>fiction</a:t>
            </a:r>
            <a:r>
              <a:rPr lang="en-US" dirty="0"/>
              <a:t> </a:t>
            </a:r>
            <a:r>
              <a:rPr lang="en-US" dirty="0" smtClean="0"/>
              <a:t>writer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u="sng" dirty="0" smtClean="0"/>
              <a:t>Biographies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Not </a:t>
            </a:r>
            <a:r>
              <a:rPr lang="en-US" b="1" dirty="0" smtClean="0">
                <a:solidFill>
                  <a:srgbClr val="000090"/>
                </a:solidFill>
              </a:rPr>
              <a:t>what</a:t>
            </a:r>
            <a:r>
              <a:rPr lang="en-US" dirty="0" smtClean="0"/>
              <a:t>, but </a:t>
            </a:r>
            <a:r>
              <a:rPr lang="en-US" b="1" dirty="0" smtClean="0">
                <a:solidFill>
                  <a:srgbClr val="000090"/>
                </a:solidFill>
              </a:rPr>
              <a:t>why</a:t>
            </a:r>
            <a:r>
              <a:rPr lang="en-US" dirty="0" smtClean="0"/>
              <a:t>? </a:t>
            </a:r>
            <a:endParaRPr lang="en-US" dirty="0"/>
          </a:p>
          <a:p>
            <a:pPr lvl="1"/>
            <a:r>
              <a:rPr lang="en-US" dirty="0" smtClean="0"/>
              <a:t>Research / draft </a:t>
            </a:r>
            <a:r>
              <a:rPr lang="en-US" dirty="0" smtClean="0"/>
              <a:t>toward a </a:t>
            </a:r>
            <a:r>
              <a:rPr lang="en-US" b="1" dirty="0" smtClean="0">
                <a:solidFill>
                  <a:srgbClr val="000090"/>
                </a:solidFill>
              </a:rPr>
              <a:t>thesis</a:t>
            </a:r>
            <a:endParaRPr lang="en-US" dirty="0" smtClean="0"/>
          </a:p>
          <a:p>
            <a:pPr lvl="2"/>
            <a:r>
              <a:rPr lang="en-US" dirty="0" smtClean="0">
                <a:solidFill>
                  <a:srgbClr val="660066"/>
                </a:solidFill>
              </a:rPr>
              <a:t>Character’s heart</a:t>
            </a:r>
          </a:p>
          <a:p>
            <a:pPr lvl="2"/>
            <a:r>
              <a:rPr lang="en-US" dirty="0" smtClean="0">
                <a:solidFill>
                  <a:srgbClr val="660066"/>
                </a:solidFill>
              </a:rPr>
              <a:t>Story’s scope and </a:t>
            </a:r>
            <a:r>
              <a:rPr lang="en-US" dirty="0" smtClean="0">
                <a:solidFill>
                  <a:srgbClr val="660066"/>
                </a:solidFill>
              </a:rPr>
              <a:t>arc</a:t>
            </a:r>
            <a:endParaRPr lang="en-US" dirty="0">
              <a:solidFill>
                <a:srgbClr val="660066"/>
              </a:solidFill>
            </a:endParaRPr>
          </a:p>
          <a:p>
            <a:r>
              <a:rPr lang="en-US" u="sng" dirty="0" smtClean="0"/>
              <a:t>Informational books</a:t>
            </a:r>
            <a:r>
              <a:rPr lang="en-US" dirty="0" smtClean="0"/>
              <a:t>: </a:t>
            </a:r>
            <a:endParaRPr lang="en-US" dirty="0"/>
          </a:p>
          <a:p>
            <a:pPr lvl="1"/>
            <a:r>
              <a:rPr lang="en-US" dirty="0" smtClean="0"/>
              <a:t>What’s </a:t>
            </a:r>
            <a:r>
              <a:rPr lang="en-US" b="1" dirty="0" smtClean="0">
                <a:solidFill>
                  <a:srgbClr val="000090"/>
                </a:solidFill>
              </a:rPr>
              <a:t>interesting to a child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What makes it </a:t>
            </a:r>
            <a:r>
              <a:rPr lang="en-US" b="1" dirty="0" smtClean="0">
                <a:solidFill>
                  <a:srgbClr val="000090"/>
                </a:solidFill>
              </a:rPr>
              <a:t>meaningful </a:t>
            </a:r>
            <a:r>
              <a:rPr lang="en-US" dirty="0" smtClean="0"/>
              <a:t>as a whole?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 descr="typ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769" y="2164666"/>
            <a:ext cx="2310619" cy="30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63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Heart of the character &amp; story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80560" y="2145447"/>
            <a:ext cx="4311748" cy="4341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“Henri Rousseau wants to be an artist.” 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(Despite </a:t>
            </a:r>
            <a:r>
              <a:rPr lang="en-US" dirty="0" smtClean="0"/>
              <a:t>ridiculous obstacles</a:t>
            </a:r>
            <a:r>
              <a:rPr lang="en-US" dirty="0" smtClean="0"/>
              <a:t>.)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b="1" dirty="0" smtClean="0"/>
              <a:t>“Why? Because he loves nature.”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                   ~Michelle Markel</a:t>
            </a:r>
          </a:p>
        </p:txBody>
      </p:sp>
      <p:pic>
        <p:nvPicPr>
          <p:cNvPr id="6" name="Picture 5" descr="Henri Rousea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60" y="2145447"/>
            <a:ext cx="3713298" cy="3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2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this…</a:t>
            </a:r>
            <a:endParaRPr lang="en-US" dirty="0"/>
          </a:p>
        </p:txBody>
      </p:sp>
      <p:pic>
        <p:nvPicPr>
          <p:cNvPr id="8" name="Content Placeholder 7" descr="Reading to Levi Sum 14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6" t="6627" r="30256" b="26339"/>
          <a:stretch/>
        </p:blipFill>
        <p:spPr>
          <a:xfrm>
            <a:off x="1973384" y="1371600"/>
            <a:ext cx="5099538" cy="4484584"/>
          </a:xfrm>
        </p:spPr>
      </p:pic>
    </p:spTree>
    <p:extLst>
      <p:ext uri="{BB962C8B-B14F-4D97-AF65-F5344CB8AC3E}">
        <p14:creationId xmlns:p14="http://schemas.microsoft.com/office/powerpoint/2010/main" val="234552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my concept?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58" y="1735138"/>
            <a:ext cx="7815403" cy="4835641"/>
          </a:xfrm>
        </p:spPr>
        <p:txBody>
          <a:bodyPr>
            <a:normAutofit/>
          </a:bodyPr>
          <a:lstStyle/>
          <a:p>
            <a:r>
              <a:rPr lang="en-US" b="1" dirty="0" smtClean="0"/>
              <a:t>Fiction</a:t>
            </a:r>
            <a:r>
              <a:rPr lang="en-US" dirty="0" smtClean="0"/>
              <a:t>: </a:t>
            </a:r>
            <a:endParaRPr lang="en-US" dirty="0" smtClean="0"/>
          </a:p>
          <a:p>
            <a:pPr lvl="1"/>
            <a:r>
              <a:rPr lang="en-US" b="1" dirty="0" smtClean="0"/>
              <a:t>Who’s my character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does she want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What’s in her way?</a:t>
            </a:r>
          </a:p>
          <a:p>
            <a:pPr lvl="1"/>
            <a:r>
              <a:rPr lang="en-US" dirty="0" smtClean="0"/>
              <a:t>What does she DO?</a:t>
            </a:r>
            <a:endParaRPr lang="en-US" dirty="0" smtClean="0"/>
          </a:p>
          <a:p>
            <a:r>
              <a:rPr lang="en-US" b="1" dirty="0" smtClean="0"/>
              <a:t>C</a:t>
            </a:r>
            <a:r>
              <a:rPr lang="en-US" b="1" dirty="0" smtClean="0"/>
              <a:t>oncept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b="1" dirty="0" smtClean="0"/>
              <a:t>What does </a:t>
            </a:r>
            <a:r>
              <a:rPr lang="en-US" b="1" dirty="0" smtClean="0"/>
              <a:t>concept include</a:t>
            </a:r>
            <a:r>
              <a:rPr lang="en-US" b="1" dirty="0" smtClean="0"/>
              <a:t>?</a:t>
            </a:r>
          </a:p>
          <a:p>
            <a:pPr lvl="1"/>
            <a:r>
              <a:rPr lang="en-US" dirty="0"/>
              <a:t>How is it more than a list?</a:t>
            </a:r>
          </a:p>
          <a:p>
            <a:pPr lvl="1"/>
            <a:r>
              <a:rPr lang="en-US" dirty="0" smtClean="0"/>
              <a:t>Why is it meaningful? </a:t>
            </a:r>
          </a:p>
          <a:p>
            <a:pPr lvl="1"/>
            <a:r>
              <a:rPr lang="en-US" dirty="0" smtClean="0"/>
              <a:t>How does its meaning </a:t>
            </a:r>
            <a:br>
              <a:rPr lang="en-US" dirty="0" smtClean="0"/>
            </a:br>
            <a:r>
              <a:rPr lang="en-US" dirty="0" smtClean="0"/>
              <a:t>  grow throughout the </a:t>
            </a:r>
            <a:r>
              <a:rPr lang="en-US" dirty="0" err="1" smtClean="0"/>
              <a:t>ms</a:t>
            </a:r>
            <a:r>
              <a:rPr lang="en-US" dirty="0" smtClean="0"/>
              <a:t>?           </a:t>
            </a:r>
            <a:r>
              <a:rPr lang="en-US" i="1" dirty="0" smtClean="0"/>
              <a:t>The Quiet Book  or WATER </a:t>
            </a:r>
            <a:r>
              <a:rPr lang="en-US" i="1" dirty="0" smtClean="0"/>
              <a:t>NOISE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2961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2015-03-25 18.02.50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70" y="1735138"/>
            <a:ext cx="3683092" cy="276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14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81"/>
            <a:ext cx="7313613" cy="927165"/>
          </a:xfrm>
        </p:spPr>
        <p:txBody>
          <a:bodyPr/>
          <a:lstStyle/>
          <a:p>
            <a:r>
              <a:rPr lang="en-US" dirty="0" smtClean="0"/>
              <a:t>INSIDE THIS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313613" cy="548640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dirty="0"/>
              <a:t>Hidden in this </a:t>
            </a:r>
            <a:r>
              <a:rPr lang="en-US" dirty="0" smtClean="0"/>
              <a:t>apple			And </a:t>
            </a:r>
            <a:r>
              <a:rPr lang="en-US" dirty="0"/>
              <a:t>look at you</a:t>
            </a:r>
            <a:r>
              <a:rPr lang="en-US" dirty="0" smtClean="0"/>
              <a:t>!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is the idea of a </a:t>
            </a:r>
            <a:r>
              <a:rPr lang="en-US" dirty="0" smtClean="0"/>
              <a:t>tree			What ideas are hidden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wrapped tight </a:t>
            </a:r>
            <a:r>
              <a:rPr lang="en-US" dirty="0" smtClean="0"/>
              <a:t>			inside of </a:t>
            </a:r>
            <a:r>
              <a:rPr lang="en-US" i="1" dirty="0" smtClean="0"/>
              <a:t>you?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in this shiny seed</a:t>
            </a:r>
            <a:r>
              <a:rPr lang="en-US" dirty="0" smtClean="0"/>
              <a:t>.			A new song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Take a </a:t>
            </a:r>
            <a:r>
              <a:rPr lang="en-US" dirty="0" smtClean="0"/>
              <a:t>bite, drop a bit		no </a:t>
            </a:r>
            <a:r>
              <a:rPr lang="en-US" dirty="0"/>
              <a:t>one has </a:t>
            </a:r>
            <a:r>
              <a:rPr lang="en-US" dirty="0" smtClean="0"/>
              <a:t>ever heard?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the </a:t>
            </a:r>
            <a:r>
              <a:rPr lang="en-US" dirty="0"/>
              <a:t>idea might take </a:t>
            </a:r>
            <a:r>
              <a:rPr lang="en-US" dirty="0" smtClean="0"/>
              <a:t>root		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sprout				</a:t>
            </a:r>
            <a:r>
              <a:rPr lang="en-US" dirty="0"/>
              <a:t>Or </a:t>
            </a:r>
            <a:r>
              <a:rPr lang="en-US" dirty="0" smtClean="0"/>
              <a:t>maybe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shoot up				on </a:t>
            </a:r>
            <a:r>
              <a:rPr lang="en-US" dirty="0"/>
              <a:t>a chill drizzly </a:t>
            </a:r>
            <a:r>
              <a:rPr lang="en-US" dirty="0" smtClean="0"/>
              <a:t>day</a:t>
            </a:r>
            <a:r>
              <a:rPr lang="en-US" dirty="0"/>
              <a:t>	</a:t>
            </a:r>
            <a:r>
              <a:rPr lang="en-US" dirty="0" smtClean="0"/>
              <a:t>			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into the blue	</a:t>
            </a:r>
            <a:r>
              <a:rPr lang="en-US" dirty="0" smtClean="0"/>
              <a:t>		inside </a:t>
            </a:r>
            <a:r>
              <a:rPr lang="en-US" dirty="0"/>
              <a:t>you will grow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And in the nest			</a:t>
            </a:r>
            <a:r>
              <a:rPr lang="en-US" dirty="0"/>
              <a:t>the idea of a tree.</a:t>
            </a:r>
            <a:endParaRPr lang="en-US" dirty="0" smtClean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curled inside the </a:t>
            </a:r>
            <a:r>
              <a:rPr lang="en-US" dirty="0" smtClean="0"/>
              <a:t>egg			So you dig</a:t>
            </a:r>
            <a:endParaRPr lang="is-IS" dirty="0"/>
          </a:p>
          <a:p>
            <a:pPr marL="0" indent="0">
              <a:lnSpc>
                <a:spcPct val="70000"/>
              </a:lnSpc>
              <a:buNone/>
            </a:pPr>
            <a:r>
              <a:rPr lang="is-IS" dirty="0"/>
              <a:t>waits the idea of a </a:t>
            </a:r>
            <a:r>
              <a:rPr lang="is-IS" dirty="0" smtClean="0"/>
              <a:t>bird		drop a seed</a:t>
            </a:r>
            <a:r>
              <a:rPr lang="en-US" dirty="0" smtClean="0"/>
              <a:t>—</a:t>
            </a:r>
            <a:endParaRPr lang="is-I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A</a:t>
            </a:r>
            <a:r>
              <a:rPr lang="is-IS" dirty="0" smtClean="0"/>
              <a:t>nd all the songs 		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is-IS" dirty="0" smtClean="0"/>
              <a:t>she’ll ever sing...			Soon an orchard teems...</a:t>
            </a:r>
            <a:endParaRPr lang="en-US" dirty="0" smtClean="0"/>
          </a:p>
          <a:p>
            <a:pPr marL="0" indent="0">
              <a:lnSpc>
                <a:spcPct val="7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65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4571" y="1735138"/>
            <a:ext cx="3895989" cy="4472837"/>
          </a:xfrm>
        </p:spPr>
        <p:txBody>
          <a:bodyPr/>
          <a:lstStyle/>
          <a:p>
            <a:r>
              <a:rPr lang="en-US" b="1" dirty="0" smtClean="0"/>
              <a:t>Feedback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ideas are inside you?</a:t>
            </a:r>
          </a:p>
          <a:p>
            <a:pPr lvl="1"/>
            <a:r>
              <a:rPr lang="en-US" dirty="0" smtClean="0"/>
              <a:t>Art?</a:t>
            </a:r>
          </a:p>
          <a:p>
            <a:pPr lvl="1"/>
            <a:r>
              <a:rPr lang="en-US" dirty="0" smtClean="0"/>
              <a:t>Card for Lois?</a:t>
            </a:r>
          </a:p>
          <a:p>
            <a:pPr lvl="1"/>
            <a:r>
              <a:rPr lang="en-US" dirty="0" smtClean="0"/>
              <a:t>Idea of friend after fight?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Feedback:</a:t>
            </a:r>
          </a:p>
          <a:p>
            <a:pPr lvl="1"/>
            <a:r>
              <a:rPr lang="en-US" dirty="0" smtClean="0"/>
              <a:t>How do nature/ kid sections relate?</a:t>
            </a:r>
          </a:p>
          <a:p>
            <a:pPr lvl="1"/>
            <a:r>
              <a:rPr lang="en-US" dirty="0" smtClean="0"/>
              <a:t>How do we transition?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735138"/>
            <a:ext cx="3979261" cy="5122861"/>
          </a:xfrm>
        </p:spPr>
        <p:txBody>
          <a:bodyPr/>
          <a:lstStyle/>
          <a:p>
            <a:r>
              <a:rPr lang="en-US" b="1" dirty="0" smtClean="0"/>
              <a:t>Question:</a:t>
            </a:r>
            <a:endParaRPr lang="en-US" dirty="0" smtClean="0"/>
          </a:p>
          <a:p>
            <a:pPr lvl="1"/>
            <a:r>
              <a:rPr lang="en-US" b="1" dirty="0" smtClean="0"/>
              <a:t>What is the CONCEPT?</a:t>
            </a:r>
          </a:p>
          <a:p>
            <a:pPr lvl="1"/>
            <a:r>
              <a:rPr lang="en-US" dirty="0" smtClean="0"/>
              <a:t>“Tree inside apple”</a:t>
            </a:r>
          </a:p>
          <a:p>
            <a:pPr lvl="1"/>
            <a:r>
              <a:rPr lang="en-US" dirty="0" smtClean="0"/>
              <a:t>Potential, small to big</a:t>
            </a:r>
          </a:p>
          <a:p>
            <a:pPr lvl="1"/>
            <a:r>
              <a:rPr lang="en-US" dirty="0" smtClean="0"/>
              <a:t>General/ universal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How can I make the book MORE LIKE ITSELF?</a:t>
            </a:r>
          </a:p>
          <a:p>
            <a:pPr lvl="1"/>
            <a:r>
              <a:rPr lang="en-US" dirty="0" smtClean="0"/>
              <a:t>Mirrored kid/ nature</a:t>
            </a:r>
          </a:p>
          <a:p>
            <a:pPr lvl="1"/>
            <a:r>
              <a:rPr lang="en-US" dirty="0" smtClean="0"/>
              <a:t>Added transitions</a:t>
            </a:r>
          </a:p>
          <a:p>
            <a:pPr lvl="1"/>
            <a:r>
              <a:rPr lang="en-US" dirty="0" smtClean="0"/>
              <a:t>Added detail to orient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65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L. K. Hanson</a:t>
            </a:r>
          </a:p>
          <a:p>
            <a:r>
              <a:rPr lang="en-US" i="1" dirty="0" err="1" smtClean="0"/>
              <a:t>StarTribune</a:t>
            </a:r>
            <a:r>
              <a:rPr lang="en-US" dirty="0" smtClean="0"/>
              <a:t> May 4, </a:t>
            </a:r>
            <a:r>
              <a:rPr lang="en-US" dirty="0" smtClean="0"/>
              <a:t>2009</a:t>
            </a:r>
            <a:endParaRPr lang="en-US" i="1" dirty="0"/>
          </a:p>
        </p:txBody>
      </p:sp>
      <p:pic>
        <p:nvPicPr>
          <p:cNvPr id="6" name="Content Placeholder 5" descr="20160507_080416-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" b="740"/>
          <a:stretch>
            <a:fillRect/>
          </a:stretch>
        </p:blipFill>
        <p:spPr>
          <a:xfrm>
            <a:off x="3629025" y="569858"/>
            <a:ext cx="4603750" cy="56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4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3"/>
            <a:ext cx="5538788" cy="1654435"/>
          </a:xfrm>
        </p:spPr>
        <p:txBody>
          <a:bodyPr/>
          <a:lstStyle/>
          <a:p>
            <a:r>
              <a:rPr lang="en-US" dirty="0" smtClean="0"/>
              <a:t>9. Remember why </a:t>
            </a:r>
            <a:br>
              <a:rPr lang="en-US" dirty="0" smtClean="0"/>
            </a:br>
            <a:r>
              <a:rPr lang="en-US" dirty="0" smtClean="0"/>
              <a:t>    we write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482369"/>
            <a:ext cx="5532958" cy="613630"/>
          </a:xfrm>
        </p:spPr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9" name="Picture Placeholder 8" descr="13133162_850087948430400_1993795102020996077_n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" b="66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20769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3"/>
            <a:ext cx="7315200" cy="1518437"/>
          </a:xfrm>
        </p:spPr>
        <p:txBody>
          <a:bodyPr/>
          <a:lstStyle/>
          <a:p>
            <a:r>
              <a:rPr lang="en-US" sz="4800" i="1" dirty="0" smtClean="0"/>
              <a:t>To connect with another heart</a:t>
            </a:r>
            <a:endParaRPr lang="en-US" sz="4800" i="1" dirty="0"/>
          </a:p>
        </p:txBody>
      </p:sp>
      <p:pic>
        <p:nvPicPr>
          <p:cNvPr id="6" name="Picture Placeholder 5" descr="Reading to Levi Sum 14 copy.jpg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9" b="4739"/>
          <a:stretch>
            <a:fillRect/>
          </a:stretch>
        </p:blipFill>
        <p:spPr/>
      </p:pic>
      <p:pic>
        <p:nvPicPr>
          <p:cNvPr id="7" name="Picture Placeholder 6" descr="Reading at MIA 12 2014.jpe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7" b="379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914400" y="5421406"/>
            <a:ext cx="7315200" cy="990600"/>
          </a:xfrm>
        </p:spPr>
        <p:txBody>
          <a:bodyPr/>
          <a:lstStyle/>
          <a:p>
            <a:r>
              <a:rPr lang="en-US" dirty="0"/>
              <a:t>(Not to be perfect, get rich, look smart, get on Oprah. </a:t>
            </a:r>
            <a:br>
              <a:rPr lang="en-US" dirty="0"/>
            </a:br>
            <a:r>
              <a:rPr lang="en-US" dirty="0"/>
              <a:t>Her show’s </a:t>
            </a:r>
            <a:r>
              <a:rPr lang="en-US" dirty="0" smtClean="0"/>
              <a:t>over, kid. </a:t>
            </a:r>
            <a:r>
              <a:rPr lang="en-US" dirty="0"/>
              <a:t>Give up </a:t>
            </a:r>
            <a:r>
              <a:rPr lang="en-US" dirty="0" smtClean="0"/>
              <a:t>that dream</a:t>
            </a:r>
            <a:r>
              <a:rPr lang="is-IS" dirty="0" smtClean="0"/>
              <a:t>…for something better</a:t>
            </a:r>
            <a:r>
              <a:rPr lang="en-US" dirty="0"/>
              <a:t>!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050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82950"/>
            <a:ext cx="7313613" cy="4661874"/>
          </a:xfrm>
        </p:spPr>
        <p:txBody>
          <a:bodyPr>
            <a:normAutofit/>
          </a:bodyPr>
          <a:lstStyle/>
          <a:p>
            <a:r>
              <a:rPr lang="en-US" b="1" dirty="0" smtClean="0"/>
              <a:t>SCBWI</a:t>
            </a:r>
            <a:r>
              <a:rPr lang="en-US" dirty="0" smtClean="0"/>
              <a:t>, </a:t>
            </a:r>
            <a:r>
              <a:rPr lang="en-US" sz="1800" dirty="0" smtClean="0"/>
              <a:t>chapter meetings, conferences, website</a:t>
            </a:r>
          </a:p>
          <a:p>
            <a:r>
              <a:rPr lang="en-US" b="1" dirty="0" smtClean="0"/>
              <a:t>Picture Book Salon </a:t>
            </a:r>
            <a:r>
              <a:rPr lang="en-US" dirty="0" smtClean="0"/>
              <a:t>of SA </a:t>
            </a:r>
          </a:p>
          <a:p>
            <a:r>
              <a:rPr lang="en-US" b="1" dirty="0" smtClean="0"/>
              <a:t>The Writing Barn </a:t>
            </a:r>
            <a:r>
              <a:rPr lang="en-US" sz="1800" dirty="0" smtClean="0"/>
              <a:t>(Austin)</a:t>
            </a:r>
          </a:p>
          <a:p>
            <a:r>
              <a:rPr lang="en-US" b="1" dirty="0"/>
              <a:t>The Loft Literary Center </a:t>
            </a:r>
            <a:r>
              <a:rPr lang="en-US" sz="1800" dirty="0"/>
              <a:t>(MN, but with online classes</a:t>
            </a:r>
            <a:r>
              <a:rPr lang="en-US" sz="1800" dirty="0" smtClean="0"/>
              <a:t>)</a:t>
            </a:r>
          </a:p>
          <a:p>
            <a:r>
              <a:rPr lang="en-US" b="1" dirty="0" smtClean="0"/>
              <a:t>Highlights Foundation</a:t>
            </a:r>
          </a:p>
          <a:p>
            <a:r>
              <a:rPr lang="en-US" b="1" dirty="0" smtClean="0"/>
              <a:t>MFA Programs </a:t>
            </a:r>
            <a:r>
              <a:rPr lang="en-US" sz="1800" dirty="0" smtClean="0"/>
              <a:t>(Vermont, Hamline, others)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74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this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2012-12-25 12.33.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33" y="1542592"/>
            <a:ext cx="6432857" cy="48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2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</a:t>
            </a:r>
            <a:br>
              <a:rPr lang="en-US" dirty="0" smtClean="0"/>
            </a:br>
            <a:r>
              <a:rPr lang="en-US" dirty="0" smtClean="0"/>
              <a:t>(insert </a:t>
            </a:r>
            <a:r>
              <a:rPr lang="en-US" dirty="0" smtClean="0"/>
              <a:t>your favorites!).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picture book coll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45" y="1849663"/>
            <a:ext cx="6677783" cy="500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books are unique…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Performance Art</a:t>
            </a:r>
          </a:p>
          <a:p>
            <a:r>
              <a:rPr lang="en-US" dirty="0" smtClean="0">
                <a:solidFill>
                  <a:srgbClr val="660066"/>
                </a:solidFill>
              </a:rPr>
              <a:t>Poetry</a:t>
            </a:r>
          </a:p>
          <a:p>
            <a:r>
              <a:rPr lang="en-US" dirty="0" smtClean="0">
                <a:solidFill>
                  <a:srgbClr val="660066"/>
                </a:solidFill>
              </a:rPr>
              <a:t>Narrative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Collaborative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Restrictive in content &amp; form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Flexible, include many genres</a:t>
            </a:r>
            <a:endParaRPr lang="en-US" dirty="0">
              <a:solidFill>
                <a:srgbClr val="000090"/>
              </a:solidFill>
            </a:endParaRPr>
          </a:p>
        </p:txBody>
      </p:sp>
      <p:pic>
        <p:nvPicPr>
          <p:cNvPr id="4" name="Picture 3" descr="Harold_and_the_Purple_Crayon_(book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819" y="3198412"/>
            <a:ext cx="2367963" cy="29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7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see?</a:t>
            </a:r>
            <a:endParaRPr lang="en-US" dirty="0"/>
          </a:p>
        </p:txBody>
      </p:sp>
      <p:pic>
        <p:nvPicPr>
          <p:cNvPr id="5" name="Content Placeholder 4" descr="Adult Child Pon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157" r="-40157"/>
          <a:stretch>
            <a:fillRect/>
          </a:stretch>
        </p:blipFill>
        <p:spPr>
          <a:xfrm>
            <a:off x="-170974" y="1585340"/>
            <a:ext cx="9507299" cy="5272660"/>
          </a:xfrm>
        </p:spPr>
      </p:pic>
    </p:spTree>
    <p:extLst>
      <p:ext uri="{BB962C8B-B14F-4D97-AF65-F5344CB8AC3E}">
        <p14:creationId xmlns:p14="http://schemas.microsoft.com/office/powerpoint/2010/main" val="229011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751860"/>
            <a:ext cx="6477000" cy="2039840"/>
          </a:xfrm>
        </p:spPr>
        <p:txBody>
          <a:bodyPr/>
          <a:lstStyle/>
          <a:p>
            <a:r>
              <a:rPr lang="en-US" sz="5400" i="1" strike="sngStrike" dirty="0" err="1" smtClean="0">
                <a:solidFill>
                  <a:srgbClr val="FF0000"/>
                </a:solidFill>
              </a:rPr>
              <a:t>Revisn</a:t>
            </a:r>
            <a:r>
              <a:rPr lang="en-US" sz="5400" i="1" dirty="0" smtClean="0"/>
              <a:t/>
            </a:r>
            <a:br>
              <a:rPr lang="en-US" sz="5400" i="1" dirty="0" smtClean="0"/>
            </a:br>
            <a:r>
              <a:rPr lang="en-US" sz="5400" i="1" dirty="0" smtClean="0"/>
              <a:t>REVISION: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Finding Your Story’s Heart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/>
              <a:t>(Without loosing heart)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688299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3"/>
            <a:ext cx="7315200" cy="2154333"/>
          </a:xfrm>
        </p:spPr>
        <p:txBody>
          <a:bodyPr/>
          <a:lstStyle/>
          <a:p>
            <a:r>
              <a:rPr lang="en-US" dirty="0" smtClean="0"/>
              <a:t>How do you move from that first SPARK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5" name="Picture Placeholder 4" descr="10013602_10152011494765745_1853924463_n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" b="468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817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</a:majorFont>
      <a:minorFont>
        <a:latin typeface="Goudy Old Style"/>
        <a:ea typeface=""/>
        <a:cs typeface=""/>
        <a:font script="Jpan" typeface="ＭＳ 明朝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120</TotalTime>
  <Words>535</Words>
  <Application>Microsoft Macintosh PowerPoint</Application>
  <PresentationFormat>On-screen Show (4:3)</PresentationFormat>
  <Paragraphs>159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Inkwell</vt:lpstr>
      <vt:lpstr>Picture Books 101 Think Like a Child. Write Like an Adult</vt:lpstr>
      <vt:lpstr>Why picture books?</vt:lpstr>
      <vt:lpstr>Because of this…</vt:lpstr>
      <vt:lpstr>…and this…</vt:lpstr>
      <vt:lpstr>…and  (insert your favorites!).</vt:lpstr>
      <vt:lpstr>Picture books are unique…</vt:lpstr>
      <vt:lpstr>What do you see?</vt:lpstr>
      <vt:lpstr>Revisn REVISION:  Finding Your Story’s Heart </vt:lpstr>
      <vt:lpstr>How do you move from that first SPARK….</vt:lpstr>
      <vt:lpstr>through the mess…</vt:lpstr>
      <vt:lpstr>And more mess…</vt:lpstr>
      <vt:lpstr>To this?</vt:lpstr>
      <vt:lpstr>By finding the heart of your story.</vt:lpstr>
      <vt:lpstr>And with help! </vt:lpstr>
      <vt:lpstr>Writing is writing is writing…</vt:lpstr>
      <vt:lpstr>It begins with a mess…</vt:lpstr>
      <vt:lpstr>  What is it?     Search for your…</vt:lpstr>
      <vt:lpstr>Find the ONE THING</vt:lpstr>
      <vt:lpstr>Every detail, every scene, every line…</vt:lpstr>
      <vt:lpstr>Check beginnings/ endings</vt:lpstr>
      <vt:lpstr>Tricks for SEEing</vt:lpstr>
      <vt:lpstr>Find ways to SEE your work</vt:lpstr>
      <vt:lpstr>Truth</vt:lpstr>
      <vt:lpstr>Writing a Story?</vt:lpstr>
      <vt:lpstr>Writing Nonfiction? Let the treasure hunt begin!</vt:lpstr>
      <vt:lpstr>Too much! Now what?</vt:lpstr>
      <vt:lpstr>“Biography is hell.”  Carl Sandburg</vt:lpstr>
      <vt:lpstr>Look behind the facts…</vt:lpstr>
      <vt:lpstr>Heart of the character &amp; story</vt:lpstr>
      <vt:lpstr>What is my concept?</vt:lpstr>
      <vt:lpstr>INSIDE THIS APPLE</vt:lpstr>
      <vt:lpstr>Examples of Choices</vt:lpstr>
      <vt:lpstr>Truth</vt:lpstr>
      <vt:lpstr>9. Remember why      we write…</vt:lpstr>
      <vt:lpstr>To connect with another heart</vt:lpstr>
      <vt:lpstr>Resources!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Picture Books 101 Think Like a Child. Write Like an Adult</dc:title>
  <dc:creator>Charlotte Sullivan</dc:creator>
  <cp:lastModifiedBy>Charlotte Sullivan</cp:lastModifiedBy>
  <cp:revision>12</cp:revision>
  <dcterms:created xsi:type="dcterms:W3CDTF">2016-06-25T03:54:16Z</dcterms:created>
  <dcterms:modified xsi:type="dcterms:W3CDTF">2016-06-25T05:54:47Z</dcterms:modified>
</cp:coreProperties>
</file>